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2" r:id="rId1"/>
  </p:sldMasterIdLst>
  <p:notesMasterIdLst>
    <p:notesMasterId r:id="rId13"/>
  </p:notesMasterIdLst>
  <p:sldIdLst>
    <p:sldId id="256" r:id="rId2"/>
    <p:sldId id="317" r:id="rId3"/>
    <p:sldId id="318" r:id="rId4"/>
    <p:sldId id="319" r:id="rId5"/>
    <p:sldId id="320" r:id="rId6"/>
    <p:sldId id="321" r:id="rId7"/>
    <p:sldId id="327" r:id="rId8"/>
    <p:sldId id="322" r:id="rId9"/>
    <p:sldId id="323" r:id="rId10"/>
    <p:sldId id="328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5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3/17/2019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 fontScale="90000"/>
          </a:bodyPr>
          <a:lstStyle/>
          <a:p>
            <a:pPr lvl="0"/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dirty="0" smtClean="0"/>
              <a:t> </a:t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/>
            </a:r>
            <a:br>
              <a:rPr lang="sr-Latn-CS" dirty="0" smtClean="0"/>
            </a:br>
            <a:r>
              <a:rPr lang="en-US" sz="1300" i="1" dirty="0" smtClean="0"/>
              <a:t/>
            </a:r>
            <a:br>
              <a:rPr lang="en-US" sz="1300" i="1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sr-Latn-RS" sz="2700" dirty="0" smtClean="0"/>
              <a:t>finansijsko planiranje, budžetiranje i predviđanje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FINANSIJSKI MENADŽMET </a:t>
            </a:r>
            <a:r>
              <a:rPr lang="sr-Latn-CS" sz="1600" smtClean="0"/>
              <a:t>U </a:t>
            </a:r>
            <a:r>
              <a:rPr lang="sr-Latn-CS" sz="1600" smtClean="0"/>
              <a:t>SISTEMU ZDRAVSTVENE ZAŠTITE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</a:t>
            </a:r>
            <a:r>
              <a:rPr lang="sr-Latn-CS" sz="1600" dirty="0" smtClean="0"/>
              <a:t> 	</a:t>
            </a:r>
            <a:r>
              <a:rPr lang="sr-Latn-RS" sz="1600" dirty="0" smtClean="0"/>
              <a:t>ČAS</a:t>
            </a:r>
            <a:r>
              <a:rPr lang="sr-Latn-CS" sz="1600" dirty="0" smtClean="0"/>
              <a:t>: 11</a:t>
            </a:r>
            <a:r>
              <a:rPr lang="sr-Cyrl-CS" sz="1600" dirty="0" smtClean="0"/>
              <a:t> </a:t>
            </a:r>
            <a:r>
              <a:rPr lang="sr-Latn-RS" sz="1600" dirty="0" smtClean="0"/>
              <a:t>I</a:t>
            </a:r>
            <a:r>
              <a:rPr lang="sr-Cyrl-CS" sz="1600" dirty="0" smtClean="0"/>
              <a:t> </a:t>
            </a:r>
            <a:r>
              <a:rPr lang="sr-Latn-BA" sz="1600" dirty="0" smtClean="0"/>
              <a:t>12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NASTAVNA JEDINICA: FINANSIJSKO PLANIRANJE, BUDŽETIRANJE I PREDVIĐANJE</a:t>
            </a:r>
          </a:p>
          <a:p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CS" sz="1600" dirty="0" smtClean="0"/>
              <a:t> TEMATSKE JEDINICE: 	 </a:t>
            </a:r>
            <a:r>
              <a:rPr lang="fr-FR" sz="1600" dirty="0" smtClean="0"/>
              <a:t>•</a:t>
            </a:r>
            <a:r>
              <a:rPr lang="sr-Latn-RS" sz="1600" dirty="0" smtClean="0"/>
              <a:t>  PLANIRANJE KAO BAZIČNA AKTIVNOST UPRAVLJANJA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  </a:t>
            </a:r>
            <a:r>
              <a:rPr lang="fr-FR" sz="1600" dirty="0" smtClean="0"/>
              <a:t>•</a:t>
            </a:r>
            <a:r>
              <a:rPr lang="sr-Latn-RS" sz="1600" dirty="0" smtClean="0"/>
              <a:t>  POJAM I FUNKCIJE FINANSIJSKOG PLANIRANJA</a:t>
            </a:r>
          </a:p>
          <a:p>
            <a:r>
              <a:rPr lang="sr-Latn-RS" sz="1600" dirty="0" smtClean="0"/>
              <a:t>                                    • BUDŽETIRANJE I PREDVIĐANJE</a:t>
            </a:r>
          </a:p>
          <a:p>
            <a:r>
              <a:rPr lang="sr-Latn-RS" sz="1600" dirty="0" smtClean="0"/>
              <a:t>                                              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BA" dirty="0" smtClean="0"/>
              <a:t/>
            </a:r>
            <a:br>
              <a:rPr lang="sr-Latn-B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sr-Latn-BA" dirty="0" smtClean="0"/>
              <a:t>  </a:t>
            </a:r>
            <a:r>
              <a:rPr lang="sr-Latn-BA" b="1" dirty="0" smtClean="0"/>
              <a:t>Ciljno budžetiranje u zdravstvenim ustanovama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RS" dirty="0" smtClean="0"/>
              <a:t>Pokušaj racionalizacije budžetskog procesa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RS" dirty="0" smtClean="0"/>
              <a:t>Planiranje “odozgo, na dole”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RS" dirty="0" smtClean="0"/>
              <a:t>Prioriteti su unapred određeni za svaku budžetsku godinu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RS" dirty="0" smtClean="0"/>
              <a:t>Smanjuje arbitrernost kod donošenja odluka u procesu planiranja i izrade budžeta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Latn-RS" dirty="0" smtClean="0"/>
              <a:t>Budžetski korisnici unapred znaju raspoloživi obim finansijskih sredstava</a:t>
            </a:r>
            <a:endParaRPr lang="en-US" dirty="0" smtClean="0"/>
          </a:p>
          <a:p>
            <a:pPr marL="514350" indent="-514350" algn="just">
              <a:buNone/>
            </a:pPr>
            <a:endParaRPr lang="en-US" dirty="0"/>
          </a:p>
        </p:txBody>
      </p:sp>
      <p:pic>
        <p:nvPicPr>
          <p:cNvPr id="5122" name="Picture 2" descr="D:\Korisnik\Desktop\budzet_he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"/>
            <a:ext cx="5715000" cy="12953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PLANIRANJE KAO OSNOVNA UPRAVLJAČKA AKTIVNOST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BA" dirty="0" smtClean="0"/>
              <a:t>Plan daje pravac akcije ka cilju.</a:t>
            </a:r>
          </a:p>
          <a:p>
            <a:pPr algn="just"/>
            <a:r>
              <a:rPr lang="sr-Latn-BA" dirty="0" smtClean="0"/>
              <a:t>Upravljanje pomoću ciljeva je danas široko prihvaćeno u svetu, jer omogućuje integrisanje aktivnosti na način koji će doprineti da se ciljevi efikasno realizuju.</a:t>
            </a:r>
          </a:p>
          <a:p>
            <a:pPr algn="just"/>
            <a:r>
              <a:rPr lang="sr-Latn-BA" dirty="0" smtClean="0"/>
              <a:t>Planiranje prožima svakog pojedinca, grupu, organizacioni deo kroz približavanje pojedinačnih ciljeva grupnim ciljevima.</a:t>
            </a:r>
          </a:p>
          <a:p>
            <a:pPr algn="just"/>
            <a:r>
              <a:rPr lang="sr-Latn-BA" dirty="0" smtClean="0"/>
              <a:t>Planiranje kao funkcija upravljanja daje okvirne ciljeve i usmerava aktivnost preduzeća.</a:t>
            </a:r>
          </a:p>
          <a:p>
            <a:pPr algn="just"/>
            <a:r>
              <a:rPr lang="sr-Latn-BA" dirty="0" smtClean="0"/>
              <a:t>Planiranje je početna aktivnost upravljačkog procesa, koji uključuje i organizovanje kontrolu i odlučivanje, a plan je krajnji produkt te aktivnosti.</a:t>
            </a:r>
          </a:p>
          <a:p>
            <a:pPr algn="just"/>
            <a:r>
              <a:rPr lang="sr-Latn-BA" dirty="0" smtClean="0"/>
              <a:t>Aktivnost se planski usmerava da dovede do ostvarivanja ciljeva sa minimalnim nepredviđenim okolnostima i sa pozitivnim finansijskim </a:t>
            </a:r>
            <a:r>
              <a:rPr lang="sr-Latn-BA" smtClean="0"/>
              <a:t>rezultatom. </a:t>
            </a:r>
            <a:endParaRPr lang="sr-Latn-B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sr-Latn-BA" dirty="0" smtClean="0"/>
              <a:t>Kategorije planiranja su:</a:t>
            </a:r>
          </a:p>
          <a:p>
            <a:pPr marL="514350" indent="-514350" algn="just">
              <a:buAutoNum type="alphaLcParenR"/>
            </a:pPr>
            <a:r>
              <a:rPr lang="sr-Latn-BA" b="1" dirty="0" smtClean="0"/>
              <a:t>Zadovoljavajuće planiranje </a:t>
            </a:r>
            <a:r>
              <a:rPr lang="sr-Latn-BA" dirty="0" smtClean="0"/>
              <a:t>– ciljevi nisu suviše ambiciozni. Bazira se više na anlizi prethodnog stanja, uočavanju nedostataka u prethodnom poslovaju, a manje je okrenuto ka projetovanju budućnosti. Kod ovog vida planiranja polazi se od maksime ˜istorija se ponavlja˝, odnosno budućnost se posmatra gledanjem u prošlost.</a:t>
            </a:r>
          </a:p>
          <a:p>
            <a:pPr marL="514350" indent="-514350" algn="just">
              <a:buAutoNum type="alphaLcParenR"/>
            </a:pPr>
            <a:r>
              <a:rPr lang="sr-Latn-BA" b="1" dirty="0" smtClean="0"/>
              <a:t>Optimalno planiranje </a:t>
            </a:r>
            <a:r>
              <a:rPr lang="sr-Latn-BA" dirty="0" smtClean="0"/>
              <a:t>– nastoji da maksimira koristi sa postojećim resursnim potencijalom, odnosno da minimizira troškove pri datom prihodu. Koristi se prilikom taktičkog planiranja.</a:t>
            </a:r>
          </a:p>
          <a:p>
            <a:pPr marL="514350" indent="-514350" algn="just">
              <a:buAutoNum type="alphaLcParenR"/>
            </a:pPr>
            <a:r>
              <a:rPr lang="sr-Latn-BA" b="1" dirty="0" smtClean="0"/>
              <a:t>Inovativno ili adaptivno planiranje </a:t>
            </a:r>
            <a:r>
              <a:rPr lang="sr-Latn-BA" dirty="0" smtClean="0"/>
              <a:t>– se oslanja na dostignuća kibernetike i biheviorističkih nauka, jer treba da obezbedi okvir za reakciju preduzeća u uslovima neizvesnosti. Efikasnog adaptivnog planiranja zavisi od sposobnosti preduzeća (organizaciione strukture, elastičnosti izvora, sistema nagrada) da se prilagodi izmenjenim okolnostima.</a:t>
            </a:r>
          </a:p>
          <a:p>
            <a:pPr marL="514350" indent="-514350">
              <a:buNone/>
            </a:pPr>
            <a:endParaRPr lang="en-US" dirty="0"/>
          </a:p>
        </p:txBody>
      </p:sp>
      <p:pic>
        <p:nvPicPr>
          <p:cNvPr id="1026" name="Picture 2" descr="D:\Korisnik\Desktop\Proces finansijskog menadzme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"/>
            <a:ext cx="6715125" cy="1295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sr-Latn-BA" b="1" dirty="0" smtClean="0"/>
              <a:t>Finansijsko planiranje </a:t>
            </a:r>
            <a:r>
              <a:rPr lang="sr-Latn-BA" dirty="0" smtClean="0"/>
              <a:t>ima za cilj da omogući menadžmentu da projektuje potrebna sredstva (fondove) za finansiranje rasta i razvoja. Finansijskim planiranjem se definišu kratkoročni, srednjoročni i dugoročni planovi koji služe za realizaciju cilja koji preduzeće (ustanova) treba da postigne. Planovi služe kao referentna vrednost za poređenje planiranog i ostvarenog. </a:t>
            </a:r>
          </a:p>
          <a:p>
            <a:pPr algn="just"/>
            <a:r>
              <a:rPr lang="en-US" b="1" dirty="0" err="1" smtClean="0"/>
              <a:t>Finansijski</a:t>
            </a:r>
            <a:r>
              <a:rPr lang="en-US" b="1" dirty="0" smtClean="0"/>
              <a:t> plan </a:t>
            </a:r>
            <a:r>
              <a:rPr lang="en-US" dirty="0" err="1" smtClean="0"/>
              <a:t>sadrži</a:t>
            </a:r>
            <a:r>
              <a:rPr lang="en-US" dirty="0" smtClean="0"/>
              <a:t> </a:t>
            </a:r>
            <a:r>
              <a:rPr lang="en-US" dirty="0" err="1" smtClean="0"/>
              <a:t>procenu</a:t>
            </a:r>
            <a:r>
              <a:rPr lang="en-US" dirty="0" smtClean="0"/>
              <a:t> </a:t>
            </a:r>
            <a:r>
              <a:rPr lang="en-US" dirty="0" err="1" smtClean="0"/>
              <a:t>priliva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odliva</a:t>
            </a:r>
            <a:r>
              <a:rPr lang="en-US" dirty="0" smtClean="0"/>
              <a:t> </a:t>
            </a:r>
            <a:r>
              <a:rPr lang="en-US" dirty="0" err="1" smtClean="0"/>
              <a:t>sredstava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svih</a:t>
            </a:r>
            <a:r>
              <a:rPr lang="en-US" dirty="0" smtClean="0"/>
              <a:t> </a:t>
            </a:r>
            <a:r>
              <a:rPr lang="en-US" dirty="0" err="1" smtClean="0"/>
              <a:t>izvora</a:t>
            </a:r>
            <a:r>
              <a:rPr lang="sr-Latn-BA" dirty="0" smtClean="0"/>
              <a:t>. </a:t>
            </a:r>
            <a:r>
              <a:rPr lang="en-US" dirty="0" err="1" smtClean="0"/>
              <a:t>Svi</a:t>
            </a:r>
            <a:r>
              <a:rPr lang="en-US" dirty="0" smtClean="0"/>
              <a:t> </a:t>
            </a:r>
            <a:r>
              <a:rPr lang="en-US" dirty="0" err="1" smtClean="0"/>
              <a:t>prihodi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primanja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rashodi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izdaci</a:t>
            </a:r>
            <a:r>
              <a:rPr lang="en-US" dirty="0" smtClean="0"/>
              <a:t> u </a:t>
            </a:r>
            <a:r>
              <a:rPr lang="en-US" dirty="0" err="1" smtClean="0"/>
              <a:t>finansijskom</a:t>
            </a:r>
            <a:r>
              <a:rPr lang="en-US" dirty="0" smtClean="0"/>
              <a:t> </a:t>
            </a:r>
            <a:r>
              <a:rPr lang="en-US" dirty="0" err="1" smtClean="0"/>
              <a:t>planu</a:t>
            </a:r>
            <a:r>
              <a:rPr lang="en-US" dirty="0" smtClean="0"/>
              <a:t> </a:t>
            </a:r>
            <a:r>
              <a:rPr lang="en-US" dirty="0" err="1" smtClean="0"/>
              <a:t>naru</a:t>
            </a:r>
            <a:r>
              <a:rPr lang="sr-Latn-BA" dirty="0" smtClean="0"/>
              <a:t>č</a:t>
            </a:r>
            <a:r>
              <a:rPr lang="en-US" dirty="0" err="1" smtClean="0"/>
              <a:t>ioca</a:t>
            </a:r>
            <a:r>
              <a:rPr lang="en-US" dirty="0" smtClean="0"/>
              <a:t>,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u </a:t>
            </a:r>
            <a:r>
              <a:rPr lang="en-US" dirty="0" err="1" smtClean="0"/>
              <a:t>planu</a:t>
            </a:r>
            <a:r>
              <a:rPr lang="en-US" dirty="0" smtClean="0"/>
              <a:t> </a:t>
            </a:r>
            <a:r>
              <a:rPr lang="en-US" dirty="0" err="1" smtClean="0"/>
              <a:t>nabavki</a:t>
            </a:r>
            <a:r>
              <a:rPr lang="en-US" dirty="0" smtClean="0"/>
              <a:t> </a:t>
            </a:r>
            <a:r>
              <a:rPr lang="en-US" dirty="0" err="1" smtClean="0"/>
              <a:t>moraju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budu</a:t>
            </a:r>
            <a:r>
              <a:rPr lang="en-US" dirty="0" smtClean="0"/>
              <a:t> </a:t>
            </a:r>
            <a:r>
              <a:rPr lang="en-US" dirty="0" err="1" smtClean="0"/>
              <a:t>raspore</a:t>
            </a:r>
            <a:r>
              <a:rPr lang="sr-Latn-BA" dirty="0" smtClean="0"/>
              <a:t>đ</a:t>
            </a:r>
            <a:r>
              <a:rPr lang="en-US" dirty="0" err="1" smtClean="0"/>
              <a:t>eni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izvorima</a:t>
            </a:r>
            <a:r>
              <a:rPr lang="en-US" dirty="0" smtClean="0"/>
              <a:t> </a:t>
            </a:r>
            <a:r>
              <a:rPr lang="en-US" dirty="0" err="1" smtClean="0"/>
              <a:t>finansiranja</a:t>
            </a:r>
            <a:r>
              <a:rPr lang="sr-Latn-BA" dirty="0" smtClean="0"/>
              <a:t> (sopstveni prihodi, neutrošena sredstva iz ranijih godina, namenska sredstva od amortizacije, neutrošena sredstva iz donacija)</a:t>
            </a:r>
            <a:r>
              <a:rPr lang="en-US" dirty="0" smtClean="0"/>
              <a:t>.</a:t>
            </a:r>
            <a:endParaRPr lang="sr-Latn-BA" dirty="0" smtClean="0"/>
          </a:p>
          <a:p>
            <a:pPr algn="just"/>
            <a:r>
              <a:rPr lang="sr-Latn-BA" b="1" dirty="0" smtClean="0"/>
              <a:t>Budžetiranje</a:t>
            </a:r>
            <a:r>
              <a:rPr lang="sr-Latn-BA" dirty="0" smtClean="0"/>
              <a:t> podrazumeva prevođenje strategijskih planova u merljive veličine koje odražavaju potrebne resurse i očekivani prinos tokom perioda. To je u osnovi akcioni plan preduzeća. Budžet, kao proizvod budžetiranja predstavlja procenu budućeg stanja finansijskih izveštaja preduzeća.</a:t>
            </a:r>
          </a:p>
          <a:p>
            <a:pPr algn="just"/>
            <a:r>
              <a:rPr lang="sr-Latn-BA" b="1" dirty="0" smtClean="0"/>
              <a:t>Finansijsko predviđanje </a:t>
            </a:r>
            <a:r>
              <a:rPr lang="sr-Latn-BA" dirty="0" smtClean="0"/>
              <a:t>– podrazumeva prognoziranje buduće vrednosti preduzeća na osnovu očekivanja promena u budućem vremenskom periodu. Predviđanjem se ne postavljaju ciljevi, već se daje opis anticipiranog stanja.</a:t>
            </a:r>
          </a:p>
          <a:p>
            <a:endParaRPr lang="en-US" dirty="0"/>
          </a:p>
        </p:txBody>
      </p:sp>
      <p:pic>
        <p:nvPicPr>
          <p:cNvPr id="2050" name="Picture 2" descr="D:\Korisnik\Desktop\images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1"/>
            <a:ext cx="5524500" cy="1066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BA" dirty="0" smtClean="0"/>
              <a:t>Principi (načela) finansijskog planiranja su: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sistematičnost</a:t>
            </a:r>
            <a:r>
              <a:rPr lang="sr-Latn-BA" dirty="0" smtClean="0"/>
              <a:t> (podrazumeva navođenje podataka po određenom redosledu);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jasnost</a:t>
            </a:r>
            <a:r>
              <a:rPr lang="sr-Latn-BA" dirty="0" smtClean="0"/>
              <a:t> (iskazivanje svih stavki primanja (gotovinske uplate plus povećanje potraživanja i smanjenje obaveza po osnovu kreditnog odnosa) i izdavanja (isplate plus smanjenje potraživanja i povećanje obaveza) u bruto iznosu bez prebijanja);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potpunost</a:t>
            </a:r>
            <a:r>
              <a:rPr lang="sr-Latn-BA" dirty="0" smtClean="0"/>
              <a:t> (sva primanja i izdavanja u tekućoj godini plus finansijsko stanje preneto iz prethodne godine);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elastičnost </a:t>
            </a:r>
            <a:r>
              <a:rPr lang="sr-Latn-BA" dirty="0" smtClean="0"/>
              <a:t>(prilagodljivost na izmenu budućih finansijskih okolnosti - finansijski rebalans);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vremenska tačnost </a:t>
            </a:r>
            <a:r>
              <a:rPr lang="sr-Latn-BA" dirty="0" smtClean="0"/>
              <a:t>(sva primanja i izdavanja da budu vremenski tačno naznačena kako bi se obezbedila tekuća likvidnost);</a:t>
            </a:r>
          </a:p>
          <a:p>
            <a:pPr algn="just">
              <a:buNone/>
            </a:pPr>
            <a:r>
              <a:rPr lang="sr-Latn-BA" dirty="0" smtClean="0"/>
              <a:t>   • </a:t>
            </a:r>
            <a:r>
              <a:rPr lang="sr-Latn-BA" b="1" dirty="0" smtClean="0"/>
              <a:t>numerička tačnost </a:t>
            </a:r>
            <a:r>
              <a:rPr lang="sr-Latn-BA" dirty="0" smtClean="0"/>
              <a:t>(tačnost navedenih vrednosti).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D:\Korisnik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0"/>
            <a:ext cx="4438650" cy="13716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800" dirty="0" smtClean="0"/>
              <a:t>VRSTE FINANSIJSKIH PLANOVA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sr-Latn-BA" dirty="0" smtClean="0"/>
              <a:t>Prema kriterijumu </a:t>
            </a:r>
            <a:r>
              <a:rPr lang="sr-Latn-BA" b="1" dirty="0" smtClean="0"/>
              <a:t>redovnost sastavljanja </a:t>
            </a:r>
            <a:r>
              <a:rPr lang="sr-Latn-BA" dirty="0" smtClean="0"/>
              <a:t>finansijski planovi mogu biti: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Tekući</a:t>
            </a:r>
            <a:r>
              <a:rPr lang="sr-Latn-BA" dirty="0" smtClean="0"/>
              <a:t> (</a:t>
            </a:r>
            <a:r>
              <a:rPr lang="sr-Latn-BA" i="1" dirty="0" smtClean="0"/>
              <a:t>tekući redovni </a:t>
            </a:r>
            <a:r>
              <a:rPr lang="sr-Latn-BA" dirty="0" smtClean="0"/>
              <a:t>finansijski planovi se sastavljaju redovno za određeni kratkoročni ili srednjoročni period, a </a:t>
            </a:r>
            <a:r>
              <a:rPr lang="sr-Latn-BA" i="1" dirty="0" smtClean="0"/>
              <a:t>vanredni tekući </a:t>
            </a:r>
            <a:r>
              <a:rPr lang="sr-Latn-BA" dirty="0" smtClean="0"/>
              <a:t>plan se sastavlja po potrebi za dugoročno planiranje);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Jednokratni</a:t>
            </a:r>
            <a:r>
              <a:rPr lang="sr-Latn-BA" dirty="0" smtClean="0"/>
              <a:t> (sastavlja se povremeno, ad hoc, kada je potrebno projektovati elemente nekog posebnog cilja).</a:t>
            </a:r>
          </a:p>
          <a:p>
            <a:pPr algn="just"/>
            <a:r>
              <a:rPr lang="sr-Latn-BA" dirty="0" smtClean="0"/>
              <a:t>Ukoliko je kriterijum </a:t>
            </a:r>
            <a:r>
              <a:rPr lang="sr-Latn-BA" b="1" dirty="0" smtClean="0"/>
              <a:t>vremenska dimenzija </a:t>
            </a:r>
            <a:r>
              <a:rPr lang="sr-Latn-BA" dirty="0" smtClean="0"/>
              <a:t>finansijski planovi mogu biti: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Perspektivni</a:t>
            </a:r>
            <a:r>
              <a:rPr lang="sr-Latn-BA" dirty="0" smtClean="0"/>
              <a:t> (projektuju dugoročno potrebna finansijska sredstava za realizaciju strateških ciljeva);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Osnovni</a:t>
            </a:r>
            <a:r>
              <a:rPr lang="sr-Latn-BA" dirty="0" smtClean="0"/>
              <a:t> (godišnji finansijski planovi);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Operativni </a:t>
            </a:r>
            <a:r>
              <a:rPr lang="sr-Latn-BA" dirty="0" smtClean="0"/>
              <a:t>(sastavljaju se za kraće vremenske interavale – polugodišnje, kvartalno, mesečno).</a:t>
            </a:r>
          </a:p>
          <a:p>
            <a:pPr algn="just"/>
            <a:r>
              <a:rPr lang="sr-Latn-BA" dirty="0" smtClean="0"/>
              <a:t>Kada je kriterijum </a:t>
            </a:r>
            <a:r>
              <a:rPr lang="sr-Latn-BA" b="1" dirty="0" smtClean="0"/>
              <a:t>svrha sastavljanja</a:t>
            </a:r>
            <a:r>
              <a:rPr lang="sr-Latn-BA" dirty="0" smtClean="0"/>
              <a:t> finansijski planovi mogu biti: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Planovi priliva i odliva gotovine </a:t>
            </a:r>
            <a:r>
              <a:rPr lang="sr-Latn-BA" dirty="0" smtClean="0"/>
              <a:t>(planovi novčanog toka, u cilju održavanja optimalne likvidnosti koja podrazumeva raspolaganje sa dovoljno sredstava da se izmire dospele obaveze, odnosno, da se ne ugrozi profitabilnost poslovanja, jer je poznato da su likvidnost i profitabilnost međusobno suprodstavljeni ciljevi);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Planovi pojedinih vrsta sredstava i njihovih izvora </a:t>
            </a:r>
            <a:r>
              <a:rPr lang="sr-Latn-BA" dirty="0" smtClean="0"/>
              <a:t>(planovi stalnih (kapitalni izdaci) i obrtnih sredstava);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i="1" dirty="0" smtClean="0"/>
              <a:t>Planovi prihoda i rashoda, kao i bruto i neto dobit</a:t>
            </a:r>
            <a:r>
              <a:rPr lang="sr-Latn-B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BA" dirty="0" smtClean="0"/>
              <a:t>Proces planiranja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sr-Latn-BA" dirty="0" smtClean="0"/>
              <a:t>  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planiranja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budžetskih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je </a:t>
            </a:r>
            <a:r>
              <a:rPr lang="en-US" dirty="0" err="1" smtClean="0"/>
              <a:t>kontinuirani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odvija</a:t>
            </a:r>
            <a:r>
              <a:rPr lang="en-US" dirty="0" smtClean="0"/>
              <a:t> </a:t>
            </a: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godine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fazama</a:t>
            </a:r>
            <a:r>
              <a:rPr lang="en-US" dirty="0" smtClean="0"/>
              <a:t>: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analize</a:t>
            </a:r>
            <a:r>
              <a:rPr lang="en-US" dirty="0" smtClean="0"/>
              <a:t> </a:t>
            </a:r>
            <a:r>
              <a:rPr lang="en-US" dirty="0" err="1" smtClean="0"/>
              <a:t>teku</a:t>
            </a:r>
            <a:r>
              <a:rPr lang="sr-Latn-BA" dirty="0" smtClean="0"/>
              <a:t>ćeg</a:t>
            </a:r>
            <a:r>
              <a:rPr lang="en-US" dirty="0" smtClean="0"/>
              <a:t> </a:t>
            </a:r>
            <a:r>
              <a:rPr lang="en-US" dirty="0" err="1" smtClean="0"/>
              <a:t>finansijskog</a:t>
            </a:r>
            <a:r>
              <a:rPr lang="en-US" dirty="0" smtClean="0"/>
              <a:t> </a:t>
            </a:r>
            <a:r>
              <a:rPr lang="en-US" dirty="0" err="1" smtClean="0"/>
              <a:t>plana</a:t>
            </a:r>
            <a:r>
              <a:rPr lang="en-US" dirty="0" smtClean="0"/>
              <a:t>;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donošenje</a:t>
            </a:r>
            <a:r>
              <a:rPr lang="en-US" dirty="0" smtClean="0"/>
              <a:t> </a:t>
            </a:r>
            <a:r>
              <a:rPr lang="en-US" dirty="0" err="1" smtClean="0"/>
              <a:t>odluke</a:t>
            </a:r>
            <a:r>
              <a:rPr lang="en-US" dirty="0" smtClean="0"/>
              <a:t> o </a:t>
            </a:r>
            <a:r>
              <a:rPr lang="en-US" dirty="0" err="1" smtClean="0"/>
              <a:t>planiranim</a:t>
            </a:r>
            <a:r>
              <a:rPr lang="en-US" dirty="0" smtClean="0"/>
              <a:t> </a:t>
            </a:r>
            <a:r>
              <a:rPr lang="en-US" dirty="0" err="1" smtClean="0"/>
              <a:t>aktivnostima</a:t>
            </a:r>
            <a:r>
              <a:rPr lang="en-US" dirty="0" smtClean="0"/>
              <a:t>, </a:t>
            </a:r>
            <a:r>
              <a:rPr lang="en-US" dirty="0" err="1" smtClean="0"/>
              <a:t>zadacima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programima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slede</a:t>
            </a:r>
            <a:r>
              <a:rPr lang="sr-Latn-BA" dirty="0" smtClean="0"/>
              <a:t>ći</a:t>
            </a:r>
            <a:r>
              <a:rPr lang="en-US" dirty="0" smtClean="0"/>
              <a:t> period;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planiranja</a:t>
            </a:r>
            <a:r>
              <a:rPr lang="en-US" dirty="0" smtClean="0"/>
              <a:t> </a:t>
            </a:r>
            <a:r>
              <a:rPr lang="en-US" dirty="0" err="1" smtClean="0"/>
              <a:t>ljudskih</a:t>
            </a:r>
            <a:r>
              <a:rPr lang="en-US" dirty="0" smtClean="0"/>
              <a:t> </a:t>
            </a:r>
            <a:r>
              <a:rPr lang="en-US" dirty="0" err="1" smtClean="0"/>
              <a:t>resursa</a:t>
            </a:r>
            <a:r>
              <a:rPr lang="en-US" dirty="0" smtClean="0"/>
              <a:t>;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planiranje</a:t>
            </a:r>
            <a:r>
              <a:rPr lang="en-US" dirty="0" smtClean="0"/>
              <a:t> </a:t>
            </a:r>
            <a:r>
              <a:rPr lang="en-US" dirty="0" err="1" smtClean="0"/>
              <a:t>materijalnih</a:t>
            </a:r>
            <a:r>
              <a:rPr lang="en-US" dirty="0" smtClean="0"/>
              <a:t> </a:t>
            </a:r>
            <a:r>
              <a:rPr lang="en-US" dirty="0" err="1" smtClean="0"/>
              <a:t>resursa</a:t>
            </a:r>
            <a:r>
              <a:rPr lang="en-US" dirty="0" smtClean="0"/>
              <a:t> u </a:t>
            </a:r>
            <a:r>
              <a:rPr lang="en-US" dirty="0" err="1" smtClean="0"/>
              <a:t>naturalnom</a:t>
            </a:r>
            <a:r>
              <a:rPr lang="en-US" dirty="0" smtClean="0"/>
              <a:t> </a:t>
            </a:r>
            <a:r>
              <a:rPr lang="en-US" dirty="0" err="1" smtClean="0"/>
              <a:t>obliku</a:t>
            </a:r>
            <a:r>
              <a:rPr lang="en-US" dirty="0" smtClean="0"/>
              <a:t>;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izrada</a:t>
            </a:r>
            <a:r>
              <a:rPr lang="en-US" dirty="0" smtClean="0"/>
              <a:t> </a:t>
            </a:r>
            <a:r>
              <a:rPr lang="en-US" dirty="0" err="1" smtClean="0"/>
              <a:t>predloga</a:t>
            </a:r>
            <a:r>
              <a:rPr lang="en-US" dirty="0" smtClean="0"/>
              <a:t> </a:t>
            </a:r>
            <a:r>
              <a:rPr lang="en-US" dirty="0" err="1" smtClean="0"/>
              <a:t>finansijskog</a:t>
            </a:r>
            <a:r>
              <a:rPr lang="en-US" dirty="0" smtClean="0"/>
              <a:t> </a:t>
            </a:r>
            <a:r>
              <a:rPr lang="en-US" dirty="0" err="1" smtClean="0"/>
              <a:t>plana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endParaRPr lang="sr-Latn-BA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donošenje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usvajanja</a:t>
            </a:r>
            <a:r>
              <a:rPr lang="en-US" dirty="0" smtClean="0"/>
              <a:t> </a:t>
            </a:r>
            <a:r>
              <a:rPr lang="en-US" dirty="0" err="1" smtClean="0"/>
              <a:t>finansijskog</a:t>
            </a:r>
            <a:r>
              <a:rPr lang="en-US" dirty="0" smtClean="0"/>
              <a:t> </a:t>
            </a:r>
            <a:r>
              <a:rPr lang="en-US" dirty="0" err="1" smtClean="0"/>
              <a:t>plana</a:t>
            </a:r>
            <a:r>
              <a:rPr lang="en-US" dirty="0" smtClean="0"/>
              <a:t> </a:t>
            </a:r>
            <a:r>
              <a:rPr lang="en-US" dirty="0" err="1" smtClean="0"/>
              <a:t>ustanove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slede</a:t>
            </a:r>
            <a:r>
              <a:rPr lang="sr-Latn-BA" dirty="0" smtClean="0"/>
              <a:t>ć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perio</a:t>
            </a:r>
            <a:r>
              <a:rPr lang="sr-Latn-BA" dirty="0" smtClean="0"/>
              <a:t>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3200" dirty="0" smtClean="0"/>
              <a:t>BUDŽETIRANJE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sr-Latn-BA" dirty="0" smtClean="0"/>
              <a:t>Budžet (torba, novčanik) kao proizvod budžetiranja obuhvata spisak prihoda i rashoda po stavkama budžetskog entiteta.</a:t>
            </a:r>
          </a:p>
          <a:p>
            <a:r>
              <a:rPr lang="sr-Latn-BA" dirty="0" smtClean="0"/>
              <a:t>Funkcije budžeta su: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sr-Latn-BA" b="1" dirty="0" smtClean="0"/>
              <a:t>Planiranje</a:t>
            </a:r>
            <a:r>
              <a:rPr lang="sr-Latn-BA" dirty="0" smtClean="0"/>
              <a:t> – ovom funkcijom je potrebno odrediti ciljeve, alternativna sredstava za njihovo ostvarenje i izabrati najbolju od ponuđenih alternativa. Izbor najbolje opcije za realizaciju cilja zavisi od analize troškova i koristi. Izbor alternative opredeljuje pravac delovanja preduzeća, a sam budžet opredeljuje način na koji preduzeće želi da realizuje cilj.</a:t>
            </a:r>
          </a:p>
          <a:p>
            <a:pPr marL="514350" indent="-514350" algn="just">
              <a:buFont typeface="+mj-lt"/>
              <a:buAutoNum type="alphaLcPeriod"/>
            </a:pPr>
            <a:r>
              <a:rPr lang="sr-Latn-BA" b="1" dirty="0" smtClean="0"/>
              <a:t>Kordinacija i komunikacija </a:t>
            </a:r>
            <a:r>
              <a:rPr lang="sr-Latn-BA" dirty="0" smtClean="0"/>
              <a:t>– podrazumeva povezivanje pojedinačnih budžeta, jer svaka budžetska jedinica (sektor marketinga, proizvodnje, prodaje, istraživanja tržišta) sastavlja svoj budžet. Komunikacija mora biti horizontalan i vertikalna, a što su odnosi između poslovnih jedinica kompleksniji to je veći broj iteracija potreban za sastavljanje budžeta.</a:t>
            </a:r>
          </a:p>
          <a:p>
            <a:pPr marL="514350" indent="-514350">
              <a:buFont typeface="+mj-lt"/>
              <a:buAutoNum type="alphaLcPeriod"/>
            </a:pPr>
            <a:r>
              <a:rPr lang="sr-Latn-BA" b="1" dirty="0" smtClean="0"/>
              <a:t>Praćenje razvoja </a:t>
            </a:r>
            <a:r>
              <a:rPr lang="sr-Latn-BA" dirty="0" smtClean="0"/>
              <a:t>(sagledavanje odstupanja ostvarenog od planiranog).</a:t>
            </a:r>
          </a:p>
          <a:p>
            <a:pPr marL="514350" indent="-514350">
              <a:buFont typeface="+mj-lt"/>
              <a:buAutoNum type="alphaLcPeriod"/>
            </a:pPr>
            <a:r>
              <a:rPr lang="sr-Latn-BA" b="1" dirty="0" smtClean="0"/>
              <a:t>Evaluacija performansi </a:t>
            </a:r>
            <a:r>
              <a:rPr lang="sr-Latn-BA" dirty="0" smtClean="0"/>
              <a:t>(kontrola u užem smislu).</a:t>
            </a:r>
          </a:p>
          <a:p>
            <a:endParaRPr lang="sr-Latn-B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BA" dirty="0" smtClean="0"/>
              <a:t>Vrste planiranja budžeta: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Profitno planiranje </a:t>
            </a:r>
            <a:r>
              <a:rPr lang="sr-Latn-BA" dirty="0" smtClean="0"/>
              <a:t>– podrazumeva procenjivanje i prognoziranje nivoa dobiti, odnosno prognoza prodaje i troškova poslovanja.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Kratkoročno finansijsko planiranje </a:t>
            </a:r>
            <a:r>
              <a:rPr lang="sr-Latn-BA" dirty="0" smtClean="0"/>
              <a:t>– obuhvata dve komponente godišnji budžet i kratkoročni (mesečni) budžet. Kratkoročno planiranje predstavlja razradu godišnjeg gotovinskog budžeta.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BA" b="1" dirty="0" smtClean="0"/>
              <a:t>Dugoročno finansijsko planiranje </a:t>
            </a:r>
            <a:r>
              <a:rPr lang="sr-Latn-BA" dirty="0" smtClean="0"/>
              <a:t>– planiranje finansijskih potreba za budući rast i razvoj preduzeća. Procenjuju se različite mogućnosti investiranja, odnosno to je proces kapitalnog budžetiranja kojim se procenjuju finansijske potrebe takvih projekata.</a:t>
            </a:r>
            <a:endParaRPr lang="en-US" dirty="0"/>
          </a:p>
        </p:txBody>
      </p:sp>
      <p:pic>
        <p:nvPicPr>
          <p:cNvPr id="4098" name="Picture 2" descr="D:\Korisnik\Desktop\images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28601"/>
            <a:ext cx="4419600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3232</TotalTime>
  <Words>1087</Words>
  <Application>Microsoft Office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                   finansijsko planiranje, budžetiranje i predviđanje</vt:lpstr>
      <vt:lpstr>PLANIRANJE KAO OSNOVNA UPRAVLJAČKA AKTIVNOST</vt:lpstr>
      <vt:lpstr>Slide 3</vt:lpstr>
      <vt:lpstr>Slide 4</vt:lpstr>
      <vt:lpstr>Slide 5</vt:lpstr>
      <vt:lpstr>VRSTE FINANSIJSKIH PLANOVA</vt:lpstr>
      <vt:lpstr>Proces planiranja </vt:lpstr>
      <vt:lpstr>BUDŽETIRANJE</vt:lpstr>
      <vt:lpstr>Slide 9</vt:lpstr>
      <vt:lpstr> 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244</cp:revision>
  <dcterms:created xsi:type="dcterms:W3CDTF">2014-04-01T08:09:23Z</dcterms:created>
  <dcterms:modified xsi:type="dcterms:W3CDTF">2019-03-17T15:54:50Z</dcterms:modified>
</cp:coreProperties>
</file>